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30"/>
  </p:notesMasterIdLst>
  <p:sldIdLst>
    <p:sldId id="256" r:id="rId2"/>
    <p:sldId id="266" r:id="rId3"/>
    <p:sldId id="270" r:id="rId4"/>
    <p:sldId id="287" r:id="rId5"/>
    <p:sldId id="288" r:id="rId6"/>
    <p:sldId id="272" r:id="rId7"/>
    <p:sldId id="267" r:id="rId8"/>
    <p:sldId id="269" r:id="rId9"/>
    <p:sldId id="291" r:id="rId10"/>
    <p:sldId id="292" r:id="rId11"/>
    <p:sldId id="259" r:id="rId12"/>
    <p:sldId id="260" r:id="rId13"/>
    <p:sldId id="261" r:id="rId14"/>
    <p:sldId id="262" r:id="rId15"/>
    <p:sldId id="263" r:id="rId16"/>
    <p:sldId id="264" r:id="rId17"/>
    <p:sldId id="289" r:id="rId18"/>
    <p:sldId id="273" r:id="rId19"/>
    <p:sldId id="275" r:id="rId20"/>
    <p:sldId id="276" r:id="rId21"/>
    <p:sldId id="277" r:id="rId22"/>
    <p:sldId id="278" r:id="rId23"/>
    <p:sldId id="279" r:id="rId24"/>
    <p:sldId id="284" r:id="rId25"/>
    <p:sldId id="285" r:id="rId26"/>
    <p:sldId id="274" r:id="rId27"/>
    <p:sldId id="258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91598" autoAdjust="0"/>
  </p:normalViewPr>
  <p:slideViewPr>
    <p:cSldViewPr>
      <p:cViewPr varScale="1">
        <p:scale>
          <a:sx n="90" d="100"/>
          <a:sy n="90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F0F78-483F-47E4-8491-9AC6BBB3AF3C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56B19-3B4D-4979-94AA-468B2BC63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2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UAV w/sensors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6B19-3B4D-4979-94AA-468B2BC63F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4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 is missing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6B19-3B4D-4979-94AA-468B2BC63F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9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 lot of other restrictions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6B19-3B4D-4979-94AA-468B2BC63F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CONUS=8,000,000 square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Vertical axis is data size</a:t>
            </a:r>
            <a:r>
              <a:rPr lang="en-US" baseline="0" dirty="0"/>
              <a:t> for CONUS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6B19-3B4D-4979-94AA-468B2BC63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</a:t>
            </a:r>
            <a:r>
              <a:rPr lang="en-US" baseline="0" dirty="0" smtClean="0"/>
              <a:t> work contracting another organization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6B19-3B4D-4979-94AA-468B2BC63F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8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331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2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68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58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2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79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70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2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0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5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0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B4882-E893-4B6C-A373-3D81EB031C0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27481-5908-405E-BBCE-BEC538D3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11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y9joaqxn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inyurl.com/y9joaqx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gsp.humboldt.edu/ISAMM/Projects/2017%20Eel%20River/UAVTests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-o6YLL4tJ2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UAVs to Capture Data for Riparian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By Jim Graham, Jordan Adair, Erik </a:t>
            </a:r>
            <a:r>
              <a:rPr lang="en-US" dirty="0" err="1"/>
              <a:t>Kenas</a:t>
            </a:r>
            <a:endParaRPr lang="en-US" dirty="0"/>
          </a:p>
          <a:p>
            <a:r>
              <a:rPr lang="en-US" dirty="0"/>
              <a:t>Humboldt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273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9D1CA-D721-42F1-945C-6FD17721A3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mining.com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26"/>
            <a:ext cx="9144000" cy="66574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6772" y="6550223"/>
            <a:ext cx="232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http://www.nrcan.gc.ca</a:t>
            </a:r>
          </a:p>
        </p:txBody>
      </p:sp>
    </p:spTree>
    <p:extLst>
      <p:ext uri="{BB962C8B-B14F-4D97-AF65-F5344CB8AC3E}">
        <p14:creationId xmlns:p14="http://schemas.microsoft.com/office/powerpoint/2010/main" val="992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Platform: </a:t>
            </a:r>
            <a:r>
              <a:rPr lang="en-US" dirty="0" err="1"/>
              <a:t>SenseFly</a:t>
            </a:r>
            <a:r>
              <a:rPr lang="en-US" dirty="0"/>
              <a:t> </a:t>
            </a:r>
            <a:r>
              <a:rPr lang="en-US" dirty="0" err="1"/>
              <a:t>eBee</a:t>
            </a:r>
            <a:r>
              <a:rPr lang="en-US" dirty="0"/>
              <a:t> RTK</a:t>
            </a:r>
            <a:br>
              <a:rPr lang="en-US" dirty="0"/>
            </a:br>
            <a:r>
              <a:rPr lang="en-US" dirty="0"/>
              <a:t>Flown by: Vertical Sciences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476"/>
            <a:ext cx="9067800" cy="5124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7762"/>
            <a:ext cx="420939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377940" cy="1293028"/>
          </a:xfrm>
        </p:spPr>
        <p:txBody>
          <a:bodyPr>
            <a:normAutofit/>
          </a:bodyPr>
          <a:lstStyle/>
          <a:p>
            <a:r>
              <a:rPr lang="en-US" dirty="0"/>
              <a:t>204 Digital Images</a:t>
            </a:r>
            <a:br>
              <a:rPr lang="en-US" dirty="0"/>
            </a:br>
            <a:r>
              <a:rPr lang="en-US" dirty="0"/>
              <a:t>~3 cm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74537"/>
            <a:ext cx="8458200" cy="508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43725"/>
            <a:ext cx="7243119" cy="55142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762000"/>
            <a:ext cx="6377940" cy="1293028"/>
          </a:xfrm>
        </p:spPr>
        <p:txBody>
          <a:bodyPr/>
          <a:lstStyle/>
          <a:p>
            <a:r>
              <a:rPr lang="en-US" dirty="0"/>
              <a:t>Structure for Motion in Pix4D</a:t>
            </a:r>
          </a:p>
        </p:txBody>
      </p:sp>
    </p:spTree>
    <p:extLst>
      <p:ext uri="{BB962C8B-B14F-4D97-AF65-F5344CB8AC3E}">
        <p14:creationId xmlns:p14="http://schemas.microsoft.com/office/powerpoint/2010/main" val="408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6377940" cy="1293028"/>
          </a:xfrm>
        </p:spPr>
        <p:txBody>
          <a:bodyPr/>
          <a:lstStyle/>
          <a:p>
            <a:r>
              <a:rPr lang="en-US" dirty="0"/>
              <a:t>Structure From Motion in Pix4D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212"/>
            <a:ext cx="9144000" cy="50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2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0"/>
            <a:ext cx="5801514" cy="4269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945788"/>
            <a:ext cx="4876800" cy="39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7955280" cy="4069080"/>
          </a:xfrm>
        </p:spPr>
        <p:txBody>
          <a:bodyPr/>
          <a:lstStyle/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It took 6 months to get the data from Vertical Solutions</a:t>
            </a:r>
          </a:p>
          <a:p>
            <a:pPr lvl="1"/>
            <a:r>
              <a:rPr lang="en-US" dirty="0" smtClean="0"/>
              <a:t>The area flown did not match the ground-truthing</a:t>
            </a:r>
          </a:p>
          <a:p>
            <a:r>
              <a:rPr lang="en-US" dirty="0" smtClean="0"/>
              <a:t>Learnings</a:t>
            </a:r>
          </a:p>
          <a:p>
            <a:pPr lvl="1"/>
            <a:r>
              <a:rPr lang="en-US" dirty="0" smtClean="0"/>
              <a:t>HSU needs </a:t>
            </a:r>
            <a:r>
              <a:rPr lang="en-US" dirty="0"/>
              <a:t>to be in control of their UAV </a:t>
            </a:r>
            <a:r>
              <a:rPr lang="en-US" dirty="0" smtClean="0"/>
              <a:t>flights and data</a:t>
            </a:r>
            <a:endParaRPr lang="en-US" dirty="0"/>
          </a:p>
          <a:p>
            <a:pPr lvl="1"/>
            <a:r>
              <a:rPr lang="en-US" dirty="0" smtClean="0"/>
              <a:t>Processing </a:t>
            </a:r>
            <a:r>
              <a:rPr lang="en-US" dirty="0"/>
              <a:t>was relatively easy</a:t>
            </a:r>
          </a:p>
          <a:p>
            <a:pPr lvl="1"/>
            <a:r>
              <a:rPr lang="en-US" dirty="0" smtClean="0"/>
              <a:t>Costs less than one survey to get started ourselves</a:t>
            </a:r>
          </a:p>
          <a:p>
            <a:pPr lvl="2"/>
            <a:r>
              <a:rPr lang="en-US" dirty="0" smtClean="0"/>
              <a:t>UAV: $1500</a:t>
            </a:r>
          </a:p>
          <a:p>
            <a:pPr lvl="2"/>
            <a:r>
              <a:rPr lang="en-US" dirty="0" smtClean="0"/>
              <a:t>Control Software: Free to $10</a:t>
            </a:r>
          </a:p>
          <a:p>
            <a:pPr lvl="2"/>
            <a:r>
              <a:rPr lang="en-US" dirty="0" smtClean="0"/>
              <a:t>Processing Software: $700</a:t>
            </a:r>
          </a:p>
          <a:p>
            <a:pPr lvl="2"/>
            <a:r>
              <a:rPr lang="en-US" dirty="0" smtClean="0"/>
              <a:t>Time: $12 to $50 per hour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CEC01-EDFD-4A89-BFAE-80544A68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8282" cy="2569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265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Bbc.com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5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377940" cy="1293028"/>
          </a:xfrm>
        </p:spPr>
        <p:txBody>
          <a:bodyPr/>
          <a:lstStyle/>
          <a:p>
            <a:r>
              <a:rPr lang="en-US" dirty="0" smtClean="0"/>
              <a:t>More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955280" cy="4069080"/>
          </a:xfrm>
        </p:spPr>
        <p:txBody>
          <a:bodyPr/>
          <a:lstStyle/>
          <a:p>
            <a:r>
              <a:rPr lang="en-US" dirty="0"/>
              <a:t>Fixed wing UAVs are harder to </a:t>
            </a:r>
            <a:r>
              <a:rPr lang="en-US" dirty="0" smtClean="0"/>
              <a:t>fly (and land)</a:t>
            </a:r>
            <a:endParaRPr lang="en-US" dirty="0"/>
          </a:p>
          <a:p>
            <a:r>
              <a:rPr lang="en-US" dirty="0"/>
              <a:t>Over 100 DJI </a:t>
            </a:r>
            <a:r>
              <a:rPr lang="en-US" dirty="0" smtClean="0"/>
              <a:t>Rotary </a:t>
            </a:r>
            <a:r>
              <a:rPr lang="en-US" dirty="0"/>
              <a:t>flights without damage</a:t>
            </a:r>
          </a:p>
          <a:p>
            <a:r>
              <a:rPr lang="en-US" dirty="0"/>
              <a:t>Need to add VHF transmitters to UAVs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48000"/>
            <a:ext cx="5715000" cy="3810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3581400" cy="380523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44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282"/>
            <a:ext cx="6052617" cy="407035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3028632"/>
            <a:ext cx="7286625" cy="382936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172200" y="762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GoogleMaps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4800600"/>
            <a:ext cx="1386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Phantom </a:t>
            </a:r>
            <a:r>
              <a:rPr lang="en-US" dirty="0" smtClean="0"/>
              <a:t>3</a:t>
            </a:r>
            <a:endParaRPr lang="en-US" dirty="0"/>
          </a:p>
          <a:p>
            <a:pPr algn="r"/>
            <a:r>
              <a:rPr lang="en-US" dirty="0" smtClean="0"/>
              <a:t>RGB </a:t>
            </a:r>
            <a:r>
              <a:rPr lang="en-US" dirty="0" smtClean="0">
                <a:hlinkClick r:id="rId5"/>
              </a:rPr>
              <a:t>higher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381000"/>
            <a:ext cx="7886700" cy="1006475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3743325" cy="2238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2819400"/>
            <a:ext cx="2186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www.thynkdrones.com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33400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Drone/Unmanned Aerial Vehicle/UAV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6488668"/>
            <a:ext cx="367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Unmanned Aerial System (UAS)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1447800"/>
            <a:ext cx="2400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Radio Control/RC with</a:t>
            </a:r>
          </a:p>
          <a:p>
            <a:pPr algn="ctr"/>
            <a:r>
              <a:rPr lang="en-US" sz="1600" dirty="0"/>
              <a:t>Mobile Device</a:t>
            </a:r>
          </a:p>
          <a:p>
            <a:pPr algn="ctr"/>
            <a:r>
              <a:rPr lang="en-US" sz="1600" dirty="0"/>
              <a:t>(Ground Station)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438400"/>
            <a:ext cx="2562225" cy="3183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00200" y="3835298"/>
            <a:ext cx="3657600" cy="2435962"/>
          </a:xfrm>
          <a:prstGeom prst="rect">
            <a:avLst/>
          </a:prstGeom>
        </p:spPr>
      </p:pic>
      <p:sp>
        <p:nvSpPr>
          <p:cNvPr id="14" name="Up-Down Arrow 13"/>
          <p:cNvSpPr/>
          <p:nvPr/>
        </p:nvSpPr>
        <p:spPr>
          <a:xfrm rot="20571893">
            <a:off x="2929476" y="2721641"/>
            <a:ext cx="574461" cy="1351035"/>
          </a:xfrm>
          <a:prstGeom prst="upDownArrow">
            <a:avLst>
              <a:gd name="adj1" fmla="val 34206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-Down Arrow 14"/>
          <p:cNvSpPr/>
          <p:nvPr/>
        </p:nvSpPr>
        <p:spPr>
          <a:xfrm rot="4233123">
            <a:off x="5245979" y="3401638"/>
            <a:ext cx="574461" cy="1351035"/>
          </a:xfrm>
          <a:prstGeom prst="upDownArrow">
            <a:avLst>
              <a:gd name="adj1" fmla="val 34206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/>
          <p:cNvSpPr/>
          <p:nvPr/>
        </p:nvSpPr>
        <p:spPr>
          <a:xfrm rot="17061060">
            <a:off x="4445350" y="1573404"/>
            <a:ext cx="574461" cy="2229544"/>
          </a:xfrm>
          <a:prstGeom prst="upDownArrow">
            <a:avLst>
              <a:gd name="adj1" fmla="val 34206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8600" y="3733800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Mobile</a:t>
            </a:r>
          </a:p>
          <a:p>
            <a:pPr algn="r"/>
            <a:r>
              <a:rPr lang="en-US" dirty="0"/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34411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81118" cy="37338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3028632"/>
            <a:ext cx="7286625" cy="382936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86600" y="609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RedEdge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572000"/>
            <a:ext cx="1386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Phantom </a:t>
            </a:r>
            <a:r>
              <a:rPr lang="en-US" dirty="0" smtClean="0"/>
              <a:t>3</a:t>
            </a:r>
            <a:endParaRPr lang="en-US" dirty="0"/>
          </a:p>
          <a:p>
            <a:pPr algn="r"/>
            <a:r>
              <a:rPr lang="en-US" dirty="0" smtClean="0"/>
              <a:t>RGB </a:t>
            </a:r>
            <a:r>
              <a:rPr lang="en-US" dirty="0" smtClean="0">
                <a:hlinkClick r:id="rId4"/>
              </a:rPr>
              <a:t>higher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05" y="1"/>
            <a:ext cx="6652016" cy="50292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5650"/>
            <a:ext cx="7620000" cy="356235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96200" y="5562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371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Phantom 3</a:t>
            </a:r>
          </a:p>
        </p:txBody>
      </p:sp>
    </p:spTree>
    <p:extLst>
      <p:ext uri="{BB962C8B-B14F-4D97-AF65-F5344CB8AC3E}">
        <p14:creationId xmlns:p14="http://schemas.microsoft.com/office/powerpoint/2010/main" val="15278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33400"/>
            <a:ext cx="6377940" cy="1293028"/>
          </a:xfrm>
        </p:spPr>
        <p:txBody>
          <a:bodyPr/>
          <a:lstStyle/>
          <a:p>
            <a:r>
              <a:rPr lang="en-US" dirty="0"/>
              <a:t>Additional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7955280" cy="406908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Eel River Test Flights</a:t>
            </a:r>
            <a:endParaRPr lang="en-US" dirty="0" smtClean="0"/>
          </a:p>
          <a:p>
            <a:r>
              <a:rPr lang="en-US" dirty="0" smtClean="0"/>
              <a:t>Takes </a:t>
            </a:r>
            <a:r>
              <a:rPr lang="en-US" dirty="0"/>
              <a:t>15 minutes per flight but 15-30 minutes total</a:t>
            </a:r>
          </a:p>
          <a:p>
            <a:pPr lvl="1"/>
            <a:r>
              <a:rPr lang="en-US" dirty="0"/>
              <a:t>Setup: planning mission, setting up landing site, setting up UAV, checking everything, dealing with problems</a:t>
            </a:r>
          </a:p>
          <a:p>
            <a:pPr lvl="1"/>
            <a:r>
              <a:rPr lang="en-US" dirty="0"/>
              <a:t>Tear-down: off-loading data, packing up the UAV, dealing with problems</a:t>
            </a:r>
          </a:p>
          <a:p>
            <a:r>
              <a:rPr lang="en-US" dirty="0"/>
              <a:t>Mission control software has issues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BEBBF-FF8F-48C1-B7DE-2A41C0E41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1571"/>
            <a:ext cx="9251406" cy="20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- UAVs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955280" cy="4069080"/>
          </a:xfrm>
        </p:spPr>
        <p:txBody>
          <a:bodyPr/>
          <a:lstStyle/>
          <a:p>
            <a:r>
              <a:rPr lang="en-US" dirty="0"/>
              <a:t>It is easy to learn to fly DJI rotary UAVs but there are a lot of components and failures are common</a:t>
            </a:r>
          </a:p>
          <a:p>
            <a:r>
              <a:rPr lang="en-US" dirty="0"/>
              <a:t>Flying fixed-wing UAVs is more complicated and landings require larger areas than rotary UAVs</a:t>
            </a:r>
          </a:p>
          <a:p>
            <a:r>
              <a:rPr lang="en-US" dirty="0"/>
              <a:t>Sun angle and smoke are issues</a:t>
            </a:r>
          </a:p>
          <a:p>
            <a:r>
              <a:rPr lang="en-US" dirty="0"/>
              <a:t>Wind does not impact the DJIs much and makes flying more exciting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CEC01-EDFD-4A89-BFAE-80544A68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88340"/>
            <a:ext cx="4568282" cy="2569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9528" y="6540698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Bbc.com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1E78-62A6-4675-BD27-2B1B23B4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-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0731F-EB1D-46DE-A8EA-3446E805C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Rotary </a:t>
            </a:r>
            <a:r>
              <a:rPr lang="en-US" dirty="0"/>
              <a:t>UAS can provide very high resolution (1 meter to 1 cm) at very low cost for small areas</a:t>
            </a:r>
          </a:p>
          <a:p>
            <a:pPr lvl="1"/>
            <a:r>
              <a:rPr lang="en-US" dirty="0"/>
              <a:t>Both visual (RGB) and IR</a:t>
            </a:r>
          </a:p>
          <a:p>
            <a:r>
              <a:rPr lang="en-US" dirty="0"/>
              <a:t>UAS can create elevation maps that appear high in precision and accuracy</a:t>
            </a:r>
          </a:p>
          <a:p>
            <a:r>
              <a:rPr lang="en-US" dirty="0" smtClean="0"/>
              <a:t>UAS </a:t>
            </a:r>
            <a:r>
              <a:rPr lang="en-US" dirty="0"/>
              <a:t>can be </a:t>
            </a:r>
            <a:r>
              <a:rPr lang="en-US" dirty="0" smtClean="0"/>
              <a:t>inexpensive </a:t>
            </a:r>
            <a:r>
              <a:rPr lang="en-US" dirty="0"/>
              <a:t>and flown when needed</a:t>
            </a:r>
          </a:p>
          <a:p>
            <a:r>
              <a:rPr lang="en-US" dirty="0"/>
              <a:t>As canopies close and lower, it is harder to </a:t>
            </a:r>
            <a:r>
              <a:rPr lang="en-US" dirty="0" smtClean="0"/>
              <a:t>fly UAVs</a:t>
            </a:r>
            <a:endParaRPr lang="en-US" dirty="0"/>
          </a:p>
          <a:p>
            <a:r>
              <a:rPr lang="en-US" dirty="0"/>
              <a:t>UAS fits between aerial photography and </a:t>
            </a:r>
            <a:r>
              <a:rPr lang="en-US" dirty="0" smtClean="0"/>
              <a:t>field </a:t>
            </a:r>
            <a:r>
              <a:rPr lang="en-US" dirty="0"/>
              <a:t>surveys for natural research and management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1E78-62A6-4675-BD27-2B1B23B4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0731F-EB1D-46DE-A8EA-3446E805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590800"/>
            <a:ext cx="7955280" cy="4069080"/>
          </a:xfrm>
        </p:spPr>
        <p:txBody>
          <a:bodyPr>
            <a:normAutofit/>
          </a:bodyPr>
          <a:lstStyle/>
          <a:p>
            <a:r>
              <a:rPr lang="en-US" dirty="0"/>
              <a:t>UAS is already playing an important role in natural resource research and HSU and will increase in important in natural resource management.</a:t>
            </a:r>
          </a:p>
          <a:p>
            <a:r>
              <a:rPr lang="en-US" dirty="0"/>
              <a:t>UAS can provide high resolution, high frequency data for riparian systems.</a:t>
            </a:r>
          </a:p>
          <a:p>
            <a:r>
              <a:rPr lang="en-US" dirty="0"/>
              <a:t>HSU should begin a training program for students and personnel in the use of UAS.</a:t>
            </a:r>
          </a:p>
          <a:p>
            <a:pPr lvl="1"/>
            <a:r>
              <a:rPr lang="en-US" dirty="0"/>
              <a:t>Advanced remote sensing: processing UAV data</a:t>
            </a:r>
          </a:p>
          <a:p>
            <a:pPr lvl="1"/>
            <a:r>
              <a:rPr lang="en-US" dirty="0"/>
              <a:t>New online course for ground school</a:t>
            </a:r>
          </a:p>
          <a:p>
            <a:pPr lvl="1"/>
            <a:r>
              <a:rPr lang="en-US" dirty="0"/>
              <a:t>Summer class for pilot training</a:t>
            </a:r>
          </a:p>
          <a:p>
            <a:pPr lvl="1"/>
            <a:r>
              <a:rPr lang="en-US" dirty="0"/>
              <a:t>“Check out” UAS from Forestry Stockroom?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92625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offgridquest.com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5958840" cy="4069080"/>
          </a:xfrm>
        </p:spPr>
        <p:txBody>
          <a:bodyPr/>
          <a:lstStyle/>
          <a:p>
            <a:r>
              <a:rPr lang="en-US" dirty="0"/>
              <a:t>Can we collect LiDAR from an </a:t>
            </a:r>
            <a:r>
              <a:rPr lang="en-US" dirty="0" smtClean="0"/>
              <a:t>“inexpensive” </a:t>
            </a:r>
            <a:r>
              <a:rPr lang="en-US" dirty="0"/>
              <a:t>UAV?</a:t>
            </a:r>
          </a:p>
          <a:p>
            <a:pPr lvl="1"/>
            <a:r>
              <a:rPr lang="en-US" dirty="0"/>
              <a:t>Allows us to collect elevation data for closed canopies</a:t>
            </a:r>
          </a:p>
          <a:p>
            <a:r>
              <a:rPr lang="en-US" dirty="0"/>
              <a:t>Can automation improve the riparian UAV data?</a:t>
            </a:r>
          </a:p>
          <a:p>
            <a:r>
              <a:rPr lang="en-US" dirty="0"/>
              <a:t>How accurate is the UAV data?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F7AFB-983A-48A1-8B1F-756FD9DF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77000" y="1955133"/>
            <a:ext cx="2667000" cy="49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6377940" cy="1293028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828800"/>
            <a:ext cx="795528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Erik </a:t>
            </a:r>
            <a:r>
              <a:rPr lang="en-US" dirty="0" err="1" smtClean="0"/>
              <a:t>Kenas</a:t>
            </a:r>
            <a:r>
              <a:rPr lang="en-US" dirty="0" smtClean="0"/>
              <a:t> and Chris </a:t>
            </a:r>
            <a:r>
              <a:rPr lang="en-US" dirty="0" err="1" smtClean="0"/>
              <a:t>Muhl</a:t>
            </a:r>
            <a:r>
              <a:rPr lang="en-US" dirty="0" smtClean="0"/>
              <a:t> – the HSU pioneers in UAVs and still helping us out</a:t>
            </a:r>
          </a:p>
          <a:p>
            <a:r>
              <a:rPr lang="en-US" dirty="0" smtClean="0"/>
              <a:t>Dave </a:t>
            </a:r>
            <a:r>
              <a:rPr lang="en-US" dirty="0"/>
              <a:t>Marshall, Tim Bean, Dan Barton - </a:t>
            </a:r>
            <a:r>
              <a:rPr lang="en-US" dirty="0" smtClean="0"/>
              <a:t>faculty</a:t>
            </a:r>
            <a:endParaRPr lang="en-US" dirty="0"/>
          </a:p>
          <a:p>
            <a:r>
              <a:rPr lang="en-US" dirty="0"/>
              <a:t>Sara Mathews, Monique Crossman, Ethan Lukens, Justin Bissell – </a:t>
            </a:r>
            <a:r>
              <a:rPr lang="en-US" dirty="0" smtClean="0"/>
              <a:t>graduate </a:t>
            </a:r>
            <a:r>
              <a:rPr lang="en-US" dirty="0"/>
              <a:t>students</a:t>
            </a:r>
          </a:p>
          <a:p>
            <a:r>
              <a:rPr lang="en-US" dirty="0"/>
              <a:t>Susan </a:t>
            </a:r>
            <a:r>
              <a:rPr lang="en-US" dirty="0" err="1"/>
              <a:t>Brater</a:t>
            </a:r>
            <a:r>
              <a:rPr lang="en-US" dirty="0"/>
              <a:t> – helps with UAV plans</a:t>
            </a:r>
          </a:p>
          <a:p>
            <a:r>
              <a:rPr lang="en-US" dirty="0"/>
              <a:t>Steve Karp, Rhea Williamson, Denise </a:t>
            </a:r>
            <a:r>
              <a:rPr lang="en-US" dirty="0" err="1"/>
              <a:t>Helwig</a:t>
            </a:r>
            <a:r>
              <a:rPr lang="en-US" dirty="0"/>
              <a:t> and the entire UAS review committee</a:t>
            </a:r>
          </a:p>
          <a:p>
            <a:r>
              <a:rPr lang="en-US" dirty="0"/>
              <a:t>Dean Boone, Steve Martin, Alison </a:t>
            </a:r>
            <a:r>
              <a:rPr lang="en-US" dirty="0" err="1"/>
              <a:t>O’Down</a:t>
            </a:r>
            <a:r>
              <a:rPr lang="en-US" dirty="0"/>
              <a:t>, Bill </a:t>
            </a:r>
            <a:r>
              <a:rPr lang="en-US" dirty="0" err="1"/>
              <a:t>Trush</a:t>
            </a:r>
            <a:r>
              <a:rPr lang="en-US" dirty="0"/>
              <a:t> – for support</a:t>
            </a:r>
          </a:p>
          <a:p>
            <a:r>
              <a:rPr lang="en-US" dirty="0"/>
              <a:t>LA Dept. of Water and Power, UC Davis, CA Water Resources Board – our funders</a:t>
            </a:r>
          </a:p>
          <a:p>
            <a:r>
              <a:rPr lang="en-US" dirty="0"/>
              <a:t>The nice folks at the FAA</a:t>
            </a:r>
          </a:p>
          <a:p>
            <a:r>
              <a:rPr lang="en-US" dirty="0"/>
              <a:t>King Schools – ground school</a:t>
            </a:r>
          </a:p>
        </p:txBody>
      </p:sp>
    </p:spTree>
    <p:extLst>
      <p:ext uri="{BB962C8B-B14F-4D97-AF65-F5344CB8AC3E}">
        <p14:creationId xmlns:p14="http://schemas.microsoft.com/office/powerpoint/2010/main" val="22520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A7A7-B81D-4855-9C5C-322B004A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5CF1-C77E-42B8-9CD2-573697FCB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Drone Fails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9CAEF-B47B-4AA6-803F-58210C25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1" y="2999918"/>
            <a:ext cx="5791200" cy="38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6705600" cy="2564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85800"/>
            <a:ext cx="506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Wings: Long flights, heavier payloads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213" y="4191000"/>
            <a:ext cx="4007788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9" y="4181992"/>
            <a:ext cx="4701941" cy="2647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3810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Rotors (copters): Easier to fly and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778B6A-E4A4-4FEC-949B-E6D046E10E4F}"/>
              </a:ext>
            </a:extLst>
          </p:cNvPr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AA035-DE7C-48DF-8229-E379F915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76200"/>
            <a:ext cx="8237220" cy="6877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E9B74A-E75A-4001-BD1E-B92B1542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05800" y="2604070"/>
            <a:ext cx="7162801" cy="4226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3AC05-C151-4542-8999-521B9B12F2CC}"/>
              </a:ext>
            </a:extLst>
          </p:cNvPr>
          <p:cNvSpPr txBox="1"/>
          <p:nvPr/>
        </p:nvSpPr>
        <p:spPr>
          <a:xfrm>
            <a:off x="6934200" y="6630680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https://www.nytimes.com</a:t>
            </a:r>
          </a:p>
        </p:txBody>
      </p:sp>
    </p:spTree>
    <p:extLst>
      <p:ext uri="{BB962C8B-B14F-4D97-AF65-F5344CB8AC3E}">
        <p14:creationId xmlns:p14="http://schemas.microsoft.com/office/powerpoint/2010/main" val="4598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FDF95-C65F-41B5-8709-EE8FC154C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338" y="-152400"/>
            <a:ext cx="5828672" cy="38877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F9DEC7-3DC9-40F5-A7C0-278B43B9D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5246"/>
            <a:ext cx="6153150" cy="3554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066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RedEdge sensor mounted for surveying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47244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camera mount for video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UAV</a:t>
            </a:r>
          </a:p>
          <a:p>
            <a:pPr lvl="1"/>
            <a:r>
              <a:rPr lang="en-US" dirty="0"/>
              <a:t>Extra props</a:t>
            </a:r>
          </a:p>
          <a:p>
            <a:pPr lvl="1"/>
            <a:r>
              <a:rPr lang="en-US" dirty="0"/>
              <a:t>Controller</a:t>
            </a:r>
          </a:p>
          <a:p>
            <a:pPr lvl="1"/>
            <a:r>
              <a:rPr lang="en-US" dirty="0"/>
              <a:t>Lots of batteries</a:t>
            </a:r>
          </a:p>
          <a:p>
            <a:pPr lvl="1"/>
            <a:r>
              <a:rPr lang="en-US" dirty="0"/>
              <a:t>Charging cables, gang charger</a:t>
            </a:r>
          </a:p>
          <a:p>
            <a:pPr lvl="1"/>
            <a:r>
              <a:rPr lang="en-US" dirty="0"/>
              <a:t>Case/backpack</a:t>
            </a:r>
          </a:p>
          <a:p>
            <a:r>
              <a:rPr lang="en-US" dirty="0"/>
              <a:t>Landing pad</a:t>
            </a:r>
          </a:p>
          <a:p>
            <a:r>
              <a:rPr lang="en-US" dirty="0"/>
              <a:t>Computer</a:t>
            </a:r>
          </a:p>
          <a:p>
            <a:r>
              <a:rPr lang="en-US" dirty="0"/>
              <a:t>Flash cards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UAV utility software</a:t>
            </a:r>
          </a:p>
          <a:p>
            <a:r>
              <a:rPr lang="en-US" dirty="0"/>
              <a:t>Flight control software</a:t>
            </a:r>
          </a:p>
          <a:p>
            <a:r>
              <a:rPr lang="en-US" dirty="0"/>
              <a:t>Structure for Motion Software</a:t>
            </a:r>
          </a:p>
          <a:p>
            <a:endParaRPr lang="en-US" dirty="0"/>
          </a:p>
          <a:p>
            <a:r>
              <a:rPr lang="en-US" dirty="0"/>
              <a:t>Sun tan lotion</a:t>
            </a:r>
          </a:p>
          <a:p>
            <a:r>
              <a:rPr lang="en-US" dirty="0"/>
              <a:t>First aid kit</a:t>
            </a:r>
          </a:p>
          <a:p>
            <a:r>
              <a:rPr lang="en-US" dirty="0"/>
              <a:t>Water</a:t>
            </a:r>
          </a:p>
          <a:p>
            <a:r>
              <a:rPr lang="en-US" dirty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Need to Fly For Research AT HSU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FAA Remote Pilot Certificate</a:t>
            </a:r>
          </a:p>
          <a:p>
            <a:r>
              <a:rPr lang="en-US" sz="3200" dirty="0"/>
              <a:t>Approved HSU Research Plan</a:t>
            </a:r>
          </a:p>
          <a:p>
            <a:r>
              <a:rPr lang="en-US" sz="3200" dirty="0"/>
              <a:t>HSU Flight Certificate (in the works)</a:t>
            </a:r>
          </a:p>
          <a:p>
            <a:r>
              <a:rPr lang="en-US" sz="3200" dirty="0"/>
              <a:t>Or</a:t>
            </a:r>
          </a:p>
          <a:p>
            <a:pPr lvl="1"/>
            <a:r>
              <a:rPr lang="en-US" sz="3200" dirty="0"/>
              <a:t>Someone else that has these things</a:t>
            </a:r>
          </a:p>
          <a:p>
            <a:pPr lvl="1"/>
            <a:endParaRPr lang="en-US" sz="3200" dirty="0"/>
          </a:p>
          <a:p>
            <a:r>
              <a:rPr lang="en-US" sz="3400" dirty="0"/>
              <a:t>And permission from land owner</a:t>
            </a:r>
          </a:p>
        </p:txBody>
      </p:sp>
    </p:spTree>
    <p:extLst>
      <p:ext uri="{BB962C8B-B14F-4D97-AF65-F5344CB8AC3E}">
        <p14:creationId xmlns:p14="http://schemas.microsoft.com/office/powerpoint/2010/main" val="38262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Advantages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3276600"/>
            <a:ext cx="170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Aerial Surveys</a:t>
            </a:r>
          </a:p>
          <a:p>
            <a:pPr algn="ctr"/>
            <a:r>
              <a:rPr lang="en-US" dirty="0"/>
              <a:t>~1 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2362200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UAV Surveys</a:t>
            </a:r>
          </a:p>
          <a:p>
            <a:pPr algn="ctr"/>
            <a:r>
              <a:rPr lang="en-US" dirty="0"/>
              <a:t>10 to 1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4191000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DEMs</a:t>
            </a:r>
          </a:p>
          <a:p>
            <a:pPr algn="ctr"/>
            <a:r>
              <a:rPr lang="en-US" dirty="0"/>
              <a:t>10 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4953000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LandSat</a:t>
            </a:r>
            <a:endParaRPr lang="en-US" dirty="0"/>
          </a:p>
          <a:p>
            <a:pPr algn="ctr"/>
            <a:r>
              <a:rPr lang="en-US" dirty="0"/>
              <a:t>30 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59436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Whole World</a:t>
            </a:r>
          </a:p>
          <a:p>
            <a:pPr algn="ctr"/>
            <a:r>
              <a:rPr lang="en-US" dirty="0"/>
              <a:t>Twice a month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5934670"/>
            <a:ext cx="1010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CONUS</a:t>
            </a:r>
          </a:p>
          <a:p>
            <a:pPr algn="ctr"/>
            <a:r>
              <a:rPr lang="en-US" dirty="0"/>
              <a:t>Once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5901784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CONUS</a:t>
            </a:r>
          </a:p>
          <a:p>
            <a:pPr algn="ctr"/>
            <a:r>
              <a:rPr lang="en-US" dirty="0"/>
              <a:t>Every few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5867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Hectares per hour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50292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GigaPixels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6162" y="343586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TeraPixels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1359" y="423253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 </a:t>
            </a:r>
            <a:r>
              <a:rPr lang="en-US" dirty="0" err="1"/>
              <a:t>GigaPixels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6331" y="2362200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800 </a:t>
            </a:r>
            <a:r>
              <a:rPr lang="en-US" dirty="0" err="1"/>
              <a:t>TeraPixels</a:t>
            </a:r>
            <a:r>
              <a:rPr lang="en-US" dirty="0"/>
              <a:t> to</a:t>
            </a:r>
          </a:p>
          <a:p>
            <a:pPr algn="r"/>
            <a:r>
              <a:rPr lang="en-US" dirty="0"/>
              <a:t>80 </a:t>
            </a:r>
            <a:r>
              <a:rPr lang="en-US" dirty="0" err="1"/>
              <a:t>PetaPixels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2209800"/>
            <a:ext cx="6781800" cy="35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854A1D-A669-436E-98A4-F2D01A04DC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629"/>
            <a:ext cx="9144000" cy="6228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44" y="6550223"/>
            <a:ext cx="232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http://www.nrcan.gc.ca</a:t>
            </a:r>
          </a:p>
        </p:txBody>
      </p:sp>
    </p:spTree>
    <p:extLst>
      <p:ext uri="{BB962C8B-B14F-4D97-AF65-F5344CB8AC3E}">
        <p14:creationId xmlns:p14="http://schemas.microsoft.com/office/powerpoint/2010/main" val="21319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3215</TotalTime>
  <Words>780</Words>
  <Application>Microsoft Office PowerPoint</Application>
  <PresentationFormat>On-screen Show (4:3)</PresentationFormat>
  <Paragraphs>152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Century Gothic</vt:lpstr>
      <vt:lpstr>Vapor Trail</vt:lpstr>
      <vt:lpstr>UAVs to Capture Data for Riparian Research</vt:lpstr>
      <vt:lpstr>Definitions</vt:lpstr>
      <vt:lpstr>PowerPoint Presentation</vt:lpstr>
      <vt:lpstr>PowerPoint Presentation</vt:lpstr>
      <vt:lpstr>PowerPoint Presentation</vt:lpstr>
      <vt:lpstr>The Equipment</vt:lpstr>
      <vt:lpstr>What you Need to Fly For Research AT HSU</vt:lpstr>
      <vt:lpstr>Potential Advantages</vt:lpstr>
      <vt:lpstr>PowerPoint Presentation</vt:lpstr>
      <vt:lpstr>PowerPoint Presentation</vt:lpstr>
      <vt:lpstr>Platform: SenseFly eBee RTK Flown by: Vertical Sciences</vt:lpstr>
      <vt:lpstr>204 Digital Images ~3 cm resolution</vt:lpstr>
      <vt:lpstr>Structure for Motion in Pix4D</vt:lpstr>
      <vt:lpstr>Structure From Motion in Pix4D</vt:lpstr>
      <vt:lpstr>PowerPoint Presentation</vt:lpstr>
      <vt:lpstr>PowerPoint Presentation</vt:lpstr>
      <vt:lpstr>Learnings</vt:lpstr>
      <vt:lpstr>More Learning</vt:lpstr>
      <vt:lpstr>PowerPoint Presentation</vt:lpstr>
      <vt:lpstr>PowerPoint Presentation</vt:lpstr>
      <vt:lpstr>PowerPoint Presentation</vt:lpstr>
      <vt:lpstr>Additional Results</vt:lpstr>
      <vt:lpstr>Discussion - UAVs</vt:lpstr>
      <vt:lpstr>Discussion - DATA</vt:lpstr>
      <vt:lpstr>CONCLUSIONS</vt:lpstr>
      <vt:lpstr>Next Steps</vt:lpstr>
      <vt:lpstr>Acknowledgements</vt:lpstr>
      <vt:lpstr>Questions?</vt:lpstr>
    </vt:vector>
  </TitlesOfParts>
  <Company>Humboldt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UAVs to Capture Data for Riparian Research</dc:title>
  <dc:creator>jg2345</dc:creator>
  <cp:lastModifiedBy>jg2345</cp:lastModifiedBy>
  <cp:revision>34</cp:revision>
  <dcterms:created xsi:type="dcterms:W3CDTF">2017-09-25T20:00:21Z</dcterms:created>
  <dcterms:modified xsi:type="dcterms:W3CDTF">2017-12-03T19:08:22Z</dcterms:modified>
</cp:coreProperties>
</file>